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72" r:id="rId2"/>
    <p:sldId id="360" r:id="rId3"/>
    <p:sldId id="383" r:id="rId4"/>
    <p:sldId id="384" r:id="rId5"/>
    <p:sldId id="377" r:id="rId6"/>
    <p:sldId id="376" r:id="rId7"/>
    <p:sldId id="382" r:id="rId8"/>
    <p:sldId id="378" r:id="rId9"/>
    <p:sldId id="379" r:id="rId10"/>
    <p:sldId id="380" r:id="rId11"/>
    <p:sldId id="381" r:id="rId12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0949A"/>
    <a:srgbClr val="0000CC"/>
    <a:srgbClr val="FF3300"/>
    <a:srgbClr val="FF9900"/>
    <a:srgbClr val="5469A2"/>
    <a:srgbClr val="294171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1" y="1905000"/>
            <a:ext cx="61722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2011 Prioritization Update to Market Subcommittees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791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Troy Anderson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ERCOT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Enterprise Project Portfolio Management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Model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410200"/>
          </a:xfrm>
        </p:spPr>
        <p:txBody>
          <a:bodyPr/>
          <a:lstStyle/>
          <a:p>
            <a:r>
              <a:rPr lang="en-US" sz="1600" dirty="0" smtClean="0"/>
              <a:t>Scope</a:t>
            </a:r>
          </a:p>
          <a:p>
            <a:pPr lvl="1"/>
            <a:r>
              <a:rPr lang="en-US" sz="1600" dirty="0" smtClean="0"/>
              <a:t>Build Annual Planning Models from the NMMS Database also used to build Network Operations Model and models for the Market.</a:t>
            </a:r>
          </a:p>
          <a:p>
            <a:pPr lvl="1"/>
            <a:endParaRPr lang="en-US" sz="1600" i="1" dirty="0" smtClean="0"/>
          </a:p>
          <a:p>
            <a:r>
              <a:rPr lang="en-US" sz="1600" dirty="0" smtClean="0"/>
              <a:t>Objectives </a:t>
            </a:r>
          </a:p>
          <a:p>
            <a:pPr lvl="1"/>
            <a:r>
              <a:rPr lang="en-US" sz="1600" dirty="0" smtClean="0"/>
              <a:t>Attain much higher level of consistency between Operations and Planning models than experienced in the past.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Current Status</a:t>
            </a:r>
          </a:p>
          <a:p>
            <a:pPr lvl="1"/>
            <a:r>
              <a:rPr lang="en-US" sz="1600" dirty="0" smtClean="0"/>
              <a:t>Testing the Topology Processor and Model On Demand applications to retrieve data from NMMS Database to finished Planning model.  Go-Live date set for April 1, 2011.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Duration</a:t>
            </a:r>
          </a:p>
          <a:p>
            <a:pPr lvl="1"/>
            <a:r>
              <a:rPr lang="en-US" sz="1600" dirty="0" smtClean="0"/>
              <a:t>5-month period, running 12/01/2010 – 4/01/2011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Risks / Issues</a:t>
            </a:r>
          </a:p>
          <a:p>
            <a:pPr lvl="1"/>
            <a:r>
              <a:rPr lang="en-US" sz="1600" dirty="0" smtClean="0"/>
              <a:t>TSP concerns about the amount of data that they need to add to Topology Processor output in Model On Demand to create satisfactory Planning model.</a:t>
            </a:r>
          </a:p>
          <a:p>
            <a:pPr lvl="1"/>
            <a:endParaRPr lang="en-US" sz="160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6 December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Deferred Defects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486400"/>
          </a:xfrm>
        </p:spPr>
        <p:txBody>
          <a:bodyPr/>
          <a:lstStyle/>
          <a:p>
            <a:r>
              <a:rPr lang="en-US" sz="1600" dirty="0" smtClean="0"/>
              <a:t>Scope</a:t>
            </a:r>
          </a:p>
          <a:p>
            <a:pPr lvl="1"/>
            <a:r>
              <a:rPr lang="en-US" sz="1600" dirty="0" smtClean="0"/>
              <a:t>Evaluate and remediate the priority 3 defects that were deferred from the Nodal Project</a:t>
            </a:r>
            <a:endParaRPr lang="en-US" sz="1600" i="1" dirty="0" smtClean="0"/>
          </a:p>
          <a:p>
            <a:endParaRPr lang="en-US" sz="1600" dirty="0" smtClean="0"/>
          </a:p>
          <a:p>
            <a:r>
              <a:rPr lang="en-US" sz="1600" dirty="0" smtClean="0"/>
              <a:t>Objectives </a:t>
            </a:r>
          </a:p>
          <a:p>
            <a:pPr lvl="1"/>
            <a:r>
              <a:rPr lang="en-US" sz="1600" dirty="0" smtClean="0"/>
              <a:t>Continue to improve the operational efficiency of the Nodal Applications and reduce the impact of workarounds for both ERCOT and Market Participants</a:t>
            </a:r>
          </a:p>
          <a:p>
            <a:endParaRPr lang="en-US" sz="1600" dirty="0" smtClean="0"/>
          </a:p>
          <a:p>
            <a:r>
              <a:rPr lang="en-US" sz="1600" dirty="0" smtClean="0"/>
              <a:t>Current Status</a:t>
            </a:r>
          </a:p>
          <a:p>
            <a:pPr lvl="1"/>
            <a:r>
              <a:rPr lang="en-US" sz="1600" dirty="0" smtClean="0"/>
              <a:t>Defect release bundles and estimates have been defined for delivery in 2011</a:t>
            </a:r>
          </a:p>
          <a:p>
            <a:pPr lvl="1"/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release mainly isolated to the individual application</a:t>
            </a:r>
          </a:p>
          <a:p>
            <a:endParaRPr lang="en-US" sz="1600" dirty="0" smtClean="0"/>
          </a:p>
          <a:p>
            <a:r>
              <a:rPr lang="en-US" sz="1600" dirty="0" smtClean="0"/>
              <a:t>Duration</a:t>
            </a:r>
          </a:p>
          <a:p>
            <a:pPr lvl="1"/>
            <a:r>
              <a:rPr lang="en-US" sz="1600" dirty="0" smtClean="0"/>
              <a:t>10-month period, running 12/1/2010 – 9/30/2011</a:t>
            </a:r>
          </a:p>
          <a:p>
            <a:endParaRPr lang="en-US" sz="1600" dirty="0" smtClean="0"/>
          </a:p>
          <a:p>
            <a:r>
              <a:rPr lang="en-US" sz="1600" dirty="0" smtClean="0"/>
              <a:t>Risks / Issues</a:t>
            </a:r>
          </a:p>
          <a:p>
            <a:pPr lvl="1"/>
            <a:r>
              <a:rPr lang="en-US" sz="1600" dirty="0" smtClean="0"/>
              <a:t>Resource availability and delivery timelines may be impacted by Stabilization efforts</a:t>
            </a:r>
            <a:endParaRPr lang="en-US" sz="160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6 December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r>
              <a:rPr lang="en-US" dirty="0" smtClean="0"/>
              <a:t>2011 Project Prioritization – Prioritization of 2011 Nodal Work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838200"/>
            <a:ext cx="8686800" cy="5029200"/>
          </a:xfrm>
        </p:spPr>
        <p:txBody>
          <a:bodyPr/>
          <a:lstStyle/>
          <a:p>
            <a:pPr>
              <a:tabLst>
                <a:tab pos="1143000" algn="l"/>
                <a:tab pos="2514600" algn="l"/>
              </a:tabLst>
            </a:pPr>
            <a:r>
              <a:rPr lang="en-US" sz="2400" dirty="0" smtClean="0"/>
              <a:t>Prioritization of 2011 Nodal work has begun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Initial merged list from various sources has been drafted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TAC and Board were briefed on the approach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Three recommendations were received and are being adopted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dirty="0" smtClean="0"/>
              <a:t>Add “Submission </a:t>
            </a:r>
            <a:r>
              <a:rPr lang="en-US" dirty="0" smtClean="0"/>
              <a:t>Date”, “Major System Impacted”, “Estimated Cost”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Market subcommittees will be visited in December and January to discuss and review priorities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Market subcommittee approval has been moved to February 2011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dirty="0" smtClean="0"/>
              <a:t>TAC and Board consideration in March 2011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Prioritization criteria is being updated for use in this process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dirty="0" smtClean="0"/>
              <a:t>Allow us to better account for strategic alignment, resource availability, cost/benefit, and other factors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New additions will be added as they arise in the stakeholder process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81000" y="4690646"/>
            <a:ext cx="8382000" cy="262354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Nodal Stabilization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3276600"/>
          </a:xfrm>
        </p:spPr>
        <p:txBody>
          <a:bodyPr/>
          <a:lstStyle/>
          <a:p>
            <a:pPr>
              <a:tabLst>
                <a:tab pos="1143000" algn="l"/>
                <a:tab pos="2514600" algn="l"/>
              </a:tabLst>
            </a:pPr>
            <a:r>
              <a:rPr lang="en-US" sz="1800" b="0" dirty="0" smtClean="0">
                <a:latin typeface="+mj-lt"/>
              </a:rPr>
              <a:t>December 2010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Begin review of prioritized list with stakeholder groups</a:t>
            </a:r>
          </a:p>
          <a:p>
            <a:pPr>
              <a:tabLst>
                <a:tab pos="1143000" algn="l"/>
                <a:tab pos="2514600" algn="l"/>
              </a:tabLst>
            </a:pPr>
            <a:r>
              <a:rPr lang="en-US" sz="1800" b="0" dirty="0" smtClean="0">
                <a:latin typeface="+mj-lt"/>
              </a:rPr>
              <a:t>February 2011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Seek approval from market subcommittees</a:t>
            </a:r>
            <a:endParaRPr lang="en-US" sz="1600" b="0" dirty="0" smtClean="0"/>
          </a:p>
          <a:p>
            <a:pPr>
              <a:tabLst>
                <a:tab pos="1143000" algn="l"/>
                <a:tab pos="2514600" algn="l"/>
              </a:tabLst>
            </a:pPr>
            <a:r>
              <a:rPr lang="en-US" sz="1800" b="0" dirty="0" smtClean="0">
                <a:latin typeface="+mj-lt"/>
              </a:rPr>
              <a:t>March 2011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Seek </a:t>
            </a:r>
            <a:r>
              <a:rPr lang="en-US" sz="1600" dirty="0" smtClean="0"/>
              <a:t>TAC and Board </a:t>
            </a:r>
            <a:r>
              <a:rPr lang="en-US" sz="1600" dirty="0" smtClean="0"/>
              <a:t>approval of initial prioritized list</a:t>
            </a:r>
          </a:p>
          <a:p>
            <a:pPr lvl="1">
              <a:tabLst>
                <a:tab pos="1143000" algn="l"/>
                <a:tab pos="2514600" algn="l"/>
              </a:tabLst>
            </a:pPr>
            <a:endParaRPr lang="en-US" sz="1600" dirty="0" smtClean="0"/>
          </a:p>
          <a:p>
            <a:pPr>
              <a:tabLst>
                <a:tab pos="1143000" algn="l"/>
                <a:tab pos="2514600" algn="l"/>
              </a:tabLst>
            </a:pPr>
            <a:r>
              <a:rPr lang="en-US" sz="1600" dirty="0" smtClean="0"/>
              <a:t>Note</a:t>
            </a:r>
            <a:r>
              <a:rPr lang="en-US" sz="1600" b="0" dirty="0" smtClean="0"/>
              <a:t>: This is an aggressive timeline.  If stabilization resource constraints arise that limit ERCOT’s ability to get an initial prioritization complete in December/January there will be a one month delay in the approval dates.</a:t>
            </a:r>
          </a:p>
          <a:p>
            <a:pPr lvl="2">
              <a:buNone/>
              <a:tabLst>
                <a:tab pos="1143000" algn="l"/>
                <a:tab pos="2514600" algn="l"/>
              </a:tabLst>
            </a:pPr>
            <a:endParaRPr lang="en-US" b="0" dirty="0" smtClean="0"/>
          </a:p>
          <a:p>
            <a:pPr lvl="2"/>
            <a:endParaRPr lang="en-US" b="0" dirty="0" smtClean="0"/>
          </a:p>
          <a:p>
            <a:pPr>
              <a:buNone/>
            </a:pPr>
            <a:endParaRPr lang="en-US" b="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5334000" cy="685800"/>
          </a:xfrm>
        </p:spPr>
        <p:txBody>
          <a:bodyPr/>
          <a:lstStyle/>
          <a:p>
            <a:r>
              <a:rPr lang="en-US" dirty="0" smtClean="0"/>
              <a:t>Prioritization Timeline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4191111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Dec 2010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4191111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Jan 2011</a:t>
            </a:r>
          </a:p>
        </p:txBody>
      </p:sp>
      <p:sp>
        <p:nvSpPr>
          <p:cNvPr id="8" name="Rectangle 7"/>
          <p:cNvSpPr/>
          <p:nvPr/>
        </p:nvSpPr>
        <p:spPr>
          <a:xfrm>
            <a:off x="3733800" y="4191111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Feb 2011</a:t>
            </a:r>
          </a:p>
        </p:txBody>
      </p:sp>
      <p:sp>
        <p:nvSpPr>
          <p:cNvPr id="9" name="Rectangle 8"/>
          <p:cNvSpPr/>
          <p:nvPr/>
        </p:nvSpPr>
        <p:spPr>
          <a:xfrm>
            <a:off x="5410200" y="4191111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Mar 2011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1000" y="5020846"/>
            <a:ext cx="5943600" cy="236953"/>
          </a:xfrm>
          <a:prstGeom prst="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Initial Prioritization 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05400" y="5943600"/>
            <a:ext cx="914399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TAC Consideration</a:t>
            </a:r>
            <a:endParaRPr lang="en-US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5867400" y="5943600"/>
            <a:ext cx="914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Board Consideration</a:t>
            </a:r>
            <a:endParaRPr lang="en-US" sz="800" dirty="0"/>
          </a:p>
        </p:txBody>
      </p:sp>
      <p:sp>
        <p:nvSpPr>
          <p:cNvPr id="23" name="Rectangle 22"/>
          <p:cNvSpPr/>
          <p:nvPr/>
        </p:nvSpPr>
        <p:spPr>
          <a:xfrm>
            <a:off x="7086600" y="4191000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Apr 2011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12188" y="4817645"/>
            <a:ext cx="303212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324600" y="5020846"/>
            <a:ext cx="2438400" cy="236954"/>
          </a:xfrm>
          <a:prstGeom prst="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Ongoing Prioritization Process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8610261" y="5137791"/>
            <a:ext cx="303212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996268" y="5359515"/>
            <a:ext cx="4766732" cy="228600"/>
          </a:xfrm>
          <a:prstGeom prst="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Impact Assessment of Parking Deck Items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1" name="5-Point Star 30"/>
          <p:cNvSpPr/>
          <p:nvPr/>
        </p:nvSpPr>
        <p:spPr>
          <a:xfrm>
            <a:off x="5486400" y="5706647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6248400" y="5706647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228600" y="4495800"/>
            <a:ext cx="8457977" cy="1477963"/>
            <a:chOff x="735" y="4047"/>
            <a:chExt cx="13804" cy="2927"/>
          </a:xfrm>
        </p:grpSpPr>
        <p:sp>
          <p:nvSpPr>
            <p:cNvPr id="2072" name="AutoShape 24"/>
            <p:cNvSpPr>
              <a:spLocks noChangeAspect="1" noChangeArrowheads="1" noTextEdit="1"/>
            </p:cNvSpPr>
            <p:nvPr/>
          </p:nvSpPr>
          <p:spPr bwMode="auto">
            <a:xfrm>
              <a:off x="735" y="4047"/>
              <a:ext cx="13680" cy="292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>
              <a:off x="2729" y="4738"/>
              <a:ext cx="1709" cy="1367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0" name="Text Box 22"/>
            <p:cNvSpPr txBox="1">
              <a:spLocks noChangeArrowheads="1"/>
            </p:cNvSpPr>
            <p:nvPr/>
          </p:nvSpPr>
          <p:spPr bwMode="auto">
            <a:xfrm>
              <a:off x="2882" y="4909"/>
              <a:ext cx="1460" cy="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ERCOT Assessment &amp; Prioritization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2965" y="6280"/>
              <a:ext cx="119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60 days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68" name="AutoShape 20"/>
            <p:cNvSpPr>
              <a:spLocks noChangeArrowheads="1"/>
            </p:cNvSpPr>
            <p:nvPr/>
          </p:nvSpPr>
          <p:spPr bwMode="auto">
            <a:xfrm>
              <a:off x="5074" y="4063"/>
              <a:ext cx="1538" cy="2911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5074" y="5080"/>
              <a:ext cx="1564" cy="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Subcommittee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Review &amp; Approval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66" name="AutoShape 18"/>
            <p:cNvSpPr>
              <a:spLocks noChangeArrowheads="1"/>
            </p:cNvSpPr>
            <p:nvPr/>
          </p:nvSpPr>
          <p:spPr bwMode="auto">
            <a:xfrm>
              <a:off x="7875" y="4055"/>
              <a:ext cx="1387" cy="2911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Text Box 17"/>
            <p:cNvSpPr txBox="1">
              <a:spLocks noChangeArrowheads="1"/>
            </p:cNvSpPr>
            <p:nvPr/>
          </p:nvSpPr>
          <p:spPr bwMode="auto">
            <a:xfrm>
              <a:off x="7875" y="5247"/>
              <a:ext cx="1387" cy="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PRS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10452" y="4063"/>
              <a:ext cx="1538" cy="2911"/>
              <a:chOff x="10747" y="4055"/>
              <a:chExt cx="1538" cy="2911"/>
            </a:xfrm>
          </p:grpSpPr>
          <p:sp>
            <p:nvSpPr>
              <p:cNvPr id="2064" name="AutoShape 16"/>
              <p:cNvSpPr>
                <a:spLocks noChangeArrowheads="1"/>
              </p:cNvSpPr>
              <p:nvPr/>
            </p:nvSpPr>
            <p:spPr bwMode="auto">
              <a:xfrm>
                <a:off x="10747" y="4055"/>
                <a:ext cx="1538" cy="2911"/>
              </a:xfrm>
              <a:prstGeom prst="flowChartProcess">
                <a:avLst/>
              </a:prstGeom>
              <a:gradFill rotWithShape="0">
                <a:gsLst>
                  <a:gs pos="0">
                    <a:srgbClr val="B2A1C7"/>
                  </a:gs>
                  <a:gs pos="50000">
                    <a:srgbClr val="E5DFEC"/>
                  </a:gs>
                  <a:gs pos="100000">
                    <a:srgbClr val="B2A1C7"/>
                  </a:gs>
                </a:gsLst>
                <a:lin ang="18900000" scaled="1"/>
              </a:gradFill>
              <a:ln w="12700">
                <a:solidFill>
                  <a:srgbClr val="B2A1C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3F3151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3" name="Text Box 15"/>
              <p:cNvSpPr txBox="1">
                <a:spLocks noChangeArrowheads="1"/>
              </p:cNvSpPr>
              <p:nvPr/>
            </p:nvSpPr>
            <p:spPr bwMode="auto">
              <a:xfrm>
                <a:off x="10917" y="5251"/>
                <a:ext cx="1197" cy="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9573" tIns="34786" rIns="69573" bIns="347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TAC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3001" y="4055"/>
              <a:ext cx="1538" cy="2911"/>
              <a:chOff x="13001" y="4055"/>
              <a:chExt cx="1538" cy="2911"/>
            </a:xfrm>
          </p:grpSpPr>
          <p:sp>
            <p:nvSpPr>
              <p:cNvPr id="2061" name="AutoShape 13"/>
              <p:cNvSpPr>
                <a:spLocks noChangeArrowheads="1"/>
              </p:cNvSpPr>
              <p:nvPr/>
            </p:nvSpPr>
            <p:spPr bwMode="auto">
              <a:xfrm>
                <a:off x="13001" y="4055"/>
                <a:ext cx="1538" cy="2911"/>
              </a:xfrm>
              <a:prstGeom prst="flowChartProcess">
                <a:avLst/>
              </a:prstGeom>
              <a:gradFill rotWithShape="0">
                <a:gsLst>
                  <a:gs pos="0">
                    <a:srgbClr val="C2D69B"/>
                  </a:gs>
                  <a:gs pos="50000">
                    <a:srgbClr val="EAF1DD"/>
                  </a:gs>
                  <a:gs pos="100000">
                    <a:srgbClr val="C2D69B"/>
                  </a:gs>
                </a:gsLst>
                <a:lin ang="18900000" scaled="1"/>
              </a:gradFill>
              <a:ln w="12700">
                <a:solidFill>
                  <a:srgbClr val="C2D69B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0" name="Text Box 12"/>
              <p:cNvSpPr txBox="1">
                <a:spLocks noChangeArrowheads="1"/>
              </p:cNvSpPr>
              <p:nvPr/>
            </p:nvSpPr>
            <p:spPr bwMode="auto">
              <a:xfrm>
                <a:off x="13040" y="5080"/>
                <a:ext cx="1196" cy="6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9573" tIns="34786" rIns="69573" bIns="347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Board of Directors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58" name="Line 10"/>
            <p:cNvSpPr>
              <a:spLocks noChangeShapeType="1"/>
            </p:cNvSpPr>
            <p:nvPr/>
          </p:nvSpPr>
          <p:spPr bwMode="auto">
            <a:xfrm flipV="1">
              <a:off x="2849" y="6311"/>
              <a:ext cx="1617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>
              <a:off x="735" y="4055"/>
              <a:ext cx="1545" cy="2905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2273" y="5422"/>
              <a:ext cx="456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 flipV="1">
              <a:off x="12052" y="5405"/>
              <a:ext cx="933" cy="18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V="1">
              <a:off x="4438" y="5405"/>
              <a:ext cx="650" cy="3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 flipV="1">
              <a:off x="9262" y="5422"/>
              <a:ext cx="119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906" y="4349"/>
              <a:ext cx="1196" cy="2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Parking Deck 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>
              <a:off x="7220" y="4055"/>
              <a:ext cx="1196" cy="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0" name="Line 2"/>
            <p:cNvSpPr>
              <a:spLocks noChangeShapeType="1"/>
            </p:cNvSpPr>
            <p:nvPr/>
          </p:nvSpPr>
          <p:spPr bwMode="auto">
            <a:xfrm flipV="1">
              <a:off x="6580" y="5516"/>
              <a:ext cx="1295" cy="4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02" name="Rectangle 15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122"/>
          <p:cNvGrpSpPr>
            <a:grpSpLocks noChangeAspect="1"/>
          </p:cNvGrpSpPr>
          <p:nvPr/>
        </p:nvGrpSpPr>
        <p:grpSpPr bwMode="auto">
          <a:xfrm>
            <a:off x="228600" y="2743200"/>
            <a:ext cx="8458200" cy="1541586"/>
            <a:chOff x="735" y="3921"/>
            <a:chExt cx="13680" cy="3053"/>
          </a:xfrm>
        </p:grpSpPr>
        <p:sp>
          <p:nvSpPr>
            <p:cNvPr id="2201" name="AutoShape 153"/>
            <p:cNvSpPr>
              <a:spLocks noChangeAspect="1" noChangeArrowheads="1" noTextEdit="1"/>
            </p:cNvSpPr>
            <p:nvPr/>
          </p:nvSpPr>
          <p:spPr bwMode="auto">
            <a:xfrm>
              <a:off x="735" y="4047"/>
              <a:ext cx="13680" cy="292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0" name="AutoShape 152"/>
            <p:cNvSpPr>
              <a:spLocks noChangeArrowheads="1"/>
            </p:cNvSpPr>
            <p:nvPr/>
          </p:nvSpPr>
          <p:spPr bwMode="auto">
            <a:xfrm>
              <a:off x="2540" y="4738"/>
              <a:ext cx="1709" cy="1367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9" name="Text Box 151"/>
            <p:cNvSpPr txBox="1">
              <a:spLocks noChangeArrowheads="1"/>
            </p:cNvSpPr>
            <p:nvPr/>
          </p:nvSpPr>
          <p:spPr bwMode="auto">
            <a:xfrm>
              <a:off x="2729" y="5176"/>
              <a:ext cx="1367" cy="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Market Rules Processing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98" name="Text Box 150"/>
            <p:cNvSpPr txBox="1">
              <a:spLocks noChangeArrowheads="1"/>
            </p:cNvSpPr>
            <p:nvPr/>
          </p:nvSpPr>
          <p:spPr bwMode="auto">
            <a:xfrm>
              <a:off x="2779" y="6276"/>
              <a:ext cx="1197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5 Business Days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97" name="AutoShape 149"/>
            <p:cNvSpPr>
              <a:spLocks noChangeArrowheads="1"/>
            </p:cNvSpPr>
            <p:nvPr/>
          </p:nvSpPr>
          <p:spPr bwMode="auto">
            <a:xfrm>
              <a:off x="5016" y="4055"/>
              <a:ext cx="1538" cy="2911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6" name="Text Box 148"/>
            <p:cNvSpPr txBox="1">
              <a:spLocks noChangeArrowheads="1"/>
            </p:cNvSpPr>
            <p:nvPr/>
          </p:nvSpPr>
          <p:spPr bwMode="auto">
            <a:xfrm>
              <a:off x="5016" y="4909"/>
              <a:ext cx="1538" cy="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Subcommittee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Language Consideration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95" name="AutoShape 147"/>
            <p:cNvSpPr>
              <a:spLocks noChangeArrowheads="1"/>
            </p:cNvSpPr>
            <p:nvPr/>
          </p:nvSpPr>
          <p:spPr bwMode="auto">
            <a:xfrm>
              <a:off x="8895" y="4055"/>
              <a:ext cx="1387" cy="2911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4" name="Text Box 146"/>
            <p:cNvSpPr txBox="1">
              <a:spLocks noChangeArrowheads="1"/>
            </p:cNvSpPr>
            <p:nvPr/>
          </p:nvSpPr>
          <p:spPr bwMode="auto">
            <a:xfrm>
              <a:off x="8895" y="4909"/>
              <a:ext cx="1387" cy="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PRS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Impact Analysis Review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6" name="Group 143"/>
            <p:cNvGrpSpPr>
              <a:grpSpLocks/>
            </p:cNvGrpSpPr>
            <p:nvPr/>
          </p:nvGrpSpPr>
          <p:grpSpPr bwMode="auto">
            <a:xfrm>
              <a:off x="10747" y="4055"/>
              <a:ext cx="1538" cy="2911"/>
              <a:chOff x="10747" y="4055"/>
              <a:chExt cx="1538" cy="2911"/>
            </a:xfrm>
          </p:grpSpPr>
          <p:sp>
            <p:nvSpPr>
              <p:cNvPr id="2193" name="AutoShape 145"/>
              <p:cNvSpPr>
                <a:spLocks noChangeArrowheads="1"/>
              </p:cNvSpPr>
              <p:nvPr/>
            </p:nvSpPr>
            <p:spPr bwMode="auto">
              <a:xfrm>
                <a:off x="10747" y="4055"/>
                <a:ext cx="1538" cy="2911"/>
              </a:xfrm>
              <a:prstGeom prst="flowChartProcess">
                <a:avLst/>
              </a:prstGeom>
              <a:gradFill rotWithShape="0">
                <a:gsLst>
                  <a:gs pos="0">
                    <a:srgbClr val="B2A1C7"/>
                  </a:gs>
                  <a:gs pos="50000">
                    <a:srgbClr val="E5DFEC"/>
                  </a:gs>
                  <a:gs pos="100000">
                    <a:srgbClr val="B2A1C7"/>
                  </a:gs>
                </a:gsLst>
                <a:lin ang="18900000" scaled="1"/>
              </a:gradFill>
              <a:ln w="12700">
                <a:solidFill>
                  <a:srgbClr val="B2A1C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3F3151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2" name="Text Box 144"/>
              <p:cNvSpPr txBox="1">
                <a:spLocks noChangeArrowheads="1"/>
              </p:cNvSpPr>
              <p:nvPr/>
            </p:nvSpPr>
            <p:spPr bwMode="auto">
              <a:xfrm>
                <a:off x="10917" y="5251"/>
                <a:ext cx="1197" cy="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9573" tIns="34786" rIns="69573" bIns="347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TAC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12869" y="4055"/>
              <a:ext cx="1538" cy="2911"/>
              <a:chOff x="12869" y="4055"/>
              <a:chExt cx="1538" cy="2911"/>
            </a:xfrm>
          </p:grpSpPr>
          <p:sp>
            <p:nvSpPr>
              <p:cNvPr id="2190" name="AutoShape 142"/>
              <p:cNvSpPr>
                <a:spLocks noChangeArrowheads="1"/>
              </p:cNvSpPr>
              <p:nvPr/>
            </p:nvSpPr>
            <p:spPr bwMode="auto">
              <a:xfrm>
                <a:off x="12869" y="4055"/>
                <a:ext cx="1538" cy="2911"/>
              </a:xfrm>
              <a:prstGeom prst="flowChartProcess">
                <a:avLst/>
              </a:prstGeom>
              <a:gradFill rotWithShape="0">
                <a:gsLst>
                  <a:gs pos="0">
                    <a:srgbClr val="C2D69B"/>
                  </a:gs>
                  <a:gs pos="50000">
                    <a:srgbClr val="EAF1DD"/>
                  </a:gs>
                  <a:gs pos="100000">
                    <a:srgbClr val="C2D69B"/>
                  </a:gs>
                </a:gsLst>
                <a:lin ang="18900000" scaled="1"/>
              </a:gradFill>
              <a:ln w="12700">
                <a:solidFill>
                  <a:srgbClr val="C2D69B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9" name="Text Box 141"/>
              <p:cNvSpPr txBox="1">
                <a:spLocks noChangeArrowheads="1"/>
              </p:cNvSpPr>
              <p:nvPr/>
            </p:nvSpPr>
            <p:spPr bwMode="auto">
              <a:xfrm>
                <a:off x="13040" y="5080"/>
                <a:ext cx="1196" cy="6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9573" tIns="34786" rIns="69573" bIns="347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Board of Directors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187" name="Line 139"/>
            <p:cNvSpPr>
              <a:spLocks noChangeShapeType="1"/>
            </p:cNvSpPr>
            <p:nvPr/>
          </p:nvSpPr>
          <p:spPr bwMode="auto">
            <a:xfrm>
              <a:off x="4004" y="4815"/>
              <a:ext cx="1024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6" name="Line 138"/>
            <p:cNvSpPr>
              <a:spLocks noChangeShapeType="1"/>
            </p:cNvSpPr>
            <p:nvPr/>
          </p:nvSpPr>
          <p:spPr bwMode="auto">
            <a:xfrm>
              <a:off x="2965" y="6276"/>
              <a:ext cx="855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5" name="AutoShape 137"/>
            <p:cNvSpPr>
              <a:spLocks noChangeArrowheads="1"/>
            </p:cNvSpPr>
            <p:nvPr/>
          </p:nvSpPr>
          <p:spPr bwMode="auto">
            <a:xfrm>
              <a:off x="735" y="4055"/>
              <a:ext cx="1545" cy="2905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4" name="Line 136"/>
            <p:cNvSpPr>
              <a:spLocks noChangeShapeType="1"/>
            </p:cNvSpPr>
            <p:nvPr/>
          </p:nvSpPr>
          <p:spPr bwMode="auto">
            <a:xfrm>
              <a:off x="2273" y="5422"/>
              <a:ext cx="267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3" name="Line 135"/>
            <p:cNvSpPr>
              <a:spLocks noChangeShapeType="1"/>
            </p:cNvSpPr>
            <p:nvPr/>
          </p:nvSpPr>
          <p:spPr bwMode="auto">
            <a:xfrm>
              <a:off x="12285" y="5422"/>
              <a:ext cx="584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2" name="Line 134"/>
            <p:cNvSpPr>
              <a:spLocks noChangeShapeType="1"/>
            </p:cNvSpPr>
            <p:nvPr/>
          </p:nvSpPr>
          <p:spPr bwMode="auto">
            <a:xfrm>
              <a:off x="4237" y="5437"/>
              <a:ext cx="779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1" name="Line 133"/>
            <p:cNvSpPr>
              <a:spLocks noChangeShapeType="1"/>
            </p:cNvSpPr>
            <p:nvPr/>
          </p:nvSpPr>
          <p:spPr bwMode="auto">
            <a:xfrm>
              <a:off x="7229" y="5422"/>
              <a:ext cx="855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" name="Line 132"/>
            <p:cNvSpPr>
              <a:spLocks noChangeShapeType="1"/>
            </p:cNvSpPr>
            <p:nvPr/>
          </p:nvSpPr>
          <p:spPr bwMode="auto">
            <a:xfrm>
              <a:off x="10305" y="5422"/>
              <a:ext cx="442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" name="Text Box 131"/>
            <p:cNvSpPr txBox="1">
              <a:spLocks noChangeArrowheads="1"/>
            </p:cNvSpPr>
            <p:nvPr/>
          </p:nvSpPr>
          <p:spPr bwMode="auto">
            <a:xfrm>
              <a:off x="906" y="4258"/>
              <a:ext cx="1196" cy="2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System Change Request 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(SCR)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78" name="AutoShape 130"/>
            <p:cNvSpPr>
              <a:spLocks noChangeArrowheads="1"/>
            </p:cNvSpPr>
            <p:nvPr/>
          </p:nvSpPr>
          <p:spPr bwMode="auto">
            <a:xfrm>
              <a:off x="6878" y="4909"/>
              <a:ext cx="1709" cy="1367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" name="Text Box 129"/>
            <p:cNvSpPr txBox="1">
              <a:spLocks noChangeArrowheads="1"/>
            </p:cNvSpPr>
            <p:nvPr/>
          </p:nvSpPr>
          <p:spPr bwMode="auto">
            <a:xfrm>
              <a:off x="7020" y="5012"/>
              <a:ext cx="1367" cy="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ERCOT Business Integration Processing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76" name="Line 128"/>
            <p:cNvSpPr>
              <a:spLocks noChangeShapeType="1"/>
            </p:cNvSpPr>
            <p:nvPr/>
          </p:nvSpPr>
          <p:spPr bwMode="auto">
            <a:xfrm>
              <a:off x="8587" y="5591"/>
              <a:ext cx="307" cy="2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" name="Line 127"/>
            <p:cNvSpPr>
              <a:spLocks noChangeShapeType="1"/>
            </p:cNvSpPr>
            <p:nvPr/>
          </p:nvSpPr>
          <p:spPr bwMode="auto">
            <a:xfrm flipV="1">
              <a:off x="6554" y="5588"/>
              <a:ext cx="324" cy="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" name="Text Box 126"/>
            <p:cNvSpPr txBox="1">
              <a:spLocks noChangeArrowheads="1"/>
            </p:cNvSpPr>
            <p:nvPr/>
          </p:nvSpPr>
          <p:spPr bwMode="auto">
            <a:xfrm>
              <a:off x="3816" y="3921"/>
              <a:ext cx="119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21 Day Comment Period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73" name="Text Box 125"/>
            <p:cNvSpPr txBox="1">
              <a:spLocks noChangeArrowheads="1"/>
            </p:cNvSpPr>
            <p:nvPr/>
          </p:nvSpPr>
          <p:spPr bwMode="auto">
            <a:xfrm>
              <a:off x="6878" y="6277"/>
              <a:ext cx="2292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Impact Analysis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72" name="Text Box 124"/>
            <p:cNvSpPr txBox="1">
              <a:spLocks noChangeArrowheads="1"/>
            </p:cNvSpPr>
            <p:nvPr/>
          </p:nvSpPr>
          <p:spPr bwMode="auto">
            <a:xfrm>
              <a:off x="6828" y="3956"/>
              <a:ext cx="1795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Analysis Period Varies Depending on subcommittee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71" name="Line 123"/>
            <p:cNvSpPr>
              <a:spLocks noChangeShapeType="1"/>
            </p:cNvSpPr>
            <p:nvPr/>
          </p:nvSpPr>
          <p:spPr bwMode="auto">
            <a:xfrm>
              <a:off x="6554" y="4908"/>
              <a:ext cx="234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166"/>
          <p:cNvGrpSpPr>
            <a:grpSpLocks noChangeAspect="1"/>
          </p:cNvGrpSpPr>
          <p:nvPr/>
        </p:nvGrpSpPr>
        <p:grpSpPr bwMode="auto">
          <a:xfrm>
            <a:off x="228600" y="838200"/>
            <a:ext cx="8458200" cy="1706563"/>
            <a:chOff x="735" y="4047"/>
            <a:chExt cx="13680" cy="2927"/>
          </a:xfrm>
        </p:grpSpPr>
        <p:sp>
          <p:nvSpPr>
            <p:cNvPr id="2245" name="AutoShape 197"/>
            <p:cNvSpPr>
              <a:spLocks noChangeAspect="1" noChangeArrowheads="1" noTextEdit="1"/>
            </p:cNvSpPr>
            <p:nvPr/>
          </p:nvSpPr>
          <p:spPr bwMode="auto">
            <a:xfrm>
              <a:off x="735" y="4047"/>
              <a:ext cx="13680" cy="292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4" name="AutoShape 196"/>
            <p:cNvSpPr>
              <a:spLocks noChangeArrowheads="1"/>
            </p:cNvSpPr>
            <p:nvPr/>
          </p:nvSpPr>
          <p:spPr bwMode="auto">
            <a:xfrm>
              <a:off x="2540" y="4738"/>
              <a:ext cx="1709" cy="1367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3" name="Text Box 195"/>
            <p:cNvSpPr txBox="1">
              <a:spLocks noChangeArrowheads="1"/>
            </p:cNvSpPr>
            <p:nvPr/>
          </p:nvSpPr>
          <p:spPr bwMode="auto">
            <a:xfrm>
              <a:off x="2729" y="5176"/>
              <a:ext cx="1367" cy="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Market Rules Processing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42" name="Text Box 194"/>
            <p:cNvSpPr txBox="1">
              <a:spLocks noChangeArrowheads="1"/>
            </p:cNvSpPr>
            <p:nvPr/>
          </p:nvSpPr>
          <p:spPr bwMode="auto">
            <a:xfrm>
              <a:off x="2779" y="6276"/>
              <a:ext cx="1197" cy="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5 Business Days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41" name="AutoShape 193"/>
            <p:cNvSpPr>
              <a:spLocks noChangeArrowheads="1"/>
            </p:cNvSpPr>
            <p:nvPr/>
          </p:nvSpPr>
          <p:spPr bwMode="auto">
            <a:xfrm>
              <a:off x="5016" y="4055"/>
              <a:ext cx="1538" cy="2911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0" name="Text Box 192"/>
            <p:cNvSpPr txBox="1">
              <a:spLocks noChangeArrowheads="1"/>
            </p:cNvSpPr>
            <p:nvPr/>
          </p:nvSpPr>
          <p:spPr bwMode="auto">
            <a:xfrm>
              <a:off x="5016" y="4909"/>
              <a:ext cx="1538" cy="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PRS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Language Consideration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39" name="AutoShape 191"/>
            <p:cNvSpPr>
              <a:spLocks noChangeArrowheads="1"/>
            </p:cNvSpPr>
            <p:nvPr/>
          </p:nvSpPr>
          <p:spPr bwMode="auto">
            <a:xfrm>
              <a:off x="8895" y="4055"/>
              <a:ext cx="1387" cy="2911"/>
            </a:xfrm>
            <a:prstGeom prst="flowChartProcess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8" name="Text Box 190"/>
            <p:cNvSpPr txBox="1">
              <a:spLocks noChangeArrowheads="1"/>
            </p:cNvSpPr>
            <p:nvPr/>
          </p:nvSpPr>
          <p:spPr bwMode="auto">
            <a:xfrm>
              <a:off x="8895" y="4909"/>
              <a:ext cx="1387" cy="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PRS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Impact Analysis Review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9" name="Group 187"/>
            <p:cNvGrpSpPr>
              <a:grpSpLocks/>
            </p:cNvGrpSpPr>
            <p:nvPr/>
          </p:nvGrpSpPr>
          <p:grpSpPr bwMode="auto">
            <a:xfrm>
              <a:off x="10747" y="4055"/>
              <a:ext cx="1538" cy="2911"/>
              <a:chOff x="10747" y="4055"/>
              <a:chExt cx="1538" cy="2911"/>
            </a:xfrm>
          </p:grpSpPr>
          <p:sp>
            <p:nvSpPr>
              <p:cNvPr id="2237" name="AutoShape 189"/>
              <p:cNvSpPr>
                <a:spLocks noChangeArrowheads="1"/>
              </p:cNvSpPr>
              <p:nvPr/>
            </p:nvSpPr>
            <p:spPr bwMode="auto">
              <a:xfrm>
                <a:off x="10747" y="4055"/>
                <a:ext cx="1538" cy="2911"/>
              </a:xfrm>
              <a:prstGeom prst="flowChartProcess">
                <a:avLst/>
              </a:prstGeom>
              <a:gradFill rotWithShape="0">
                <a:gsLst>
                  <a:gs pos="0">
                    <a:srgbClr val="B2A1C7"/>
                  </a:gs>
                  <a:gs pos="50000">
                    <a:srgbClr val="E5DFEC"/>
                  </a:gs>
                  <a:gs pos="100000">
                    <a:srgbClr val="B2A1C7"/>
                  </a:gs>
                </a:gsLst>
                <a:lin ang="18900000" scaled="1"/>
              </a:gradFill>
              <a:ln w="12700">
                <a:solidFill>
                  <a:srgbClr val="B2A1C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3F3151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6" name="Text Box 188"/>
              <p:cNvSpPr txBox="1">
                <a:spLocks noChangeArrowheads="1"/>
              </p:cNvSpPr>
              <p:nvPr/>
            </p:nvSpPr>
            <p:spPr bwMode="auto">
              <a:xfrm>
                <a:off x="10917" y="5251"/>
                <a:ext cx="1197" cy="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9573" tIns="34786" rIns="69573" bIns="347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TAC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10" name="Group 184"/>
            <p:cNvGrpSpPr>
              <a:grpSpLocks/>
            </p:cNvGrpSpPr>
            <p:nvPr/>
          </p:nvGrpSpPr>
          <p:grpSpPr bwMode="auto">
            <a:xfrm>
              <a:off x="12869" y="4055"/>
              <a:ext cx="1538" cy="2911"/>
              <a:chOff x="12869" y="4055"/>
              <a:chExt cx="1538" cy="2911"/>
            </a:xfrm>
          </p:grpSpPr>
          <p:sp>
            <p:nvSpPr>
              <p:cNvPr id="2234" name="AutoShape 186"/>
              <p:cNvSpPr>
                <a:spLocks noChangeArrowheads="1"/>
              </p:cNvSpPr>
              <p:nvPr/>
            </p:nvSpPr>
            <p:spPr bwMode="auto">
              <a:xfrm>
                <a:off x="12869" y="4055"/>
                <a:ext cx="1538" cy="2911"/>
              </a:xfrm>
              <a:prstGeom prst="flowChartProcess">
                <a:avLst/>
              </a:prstGeom>
              <a:gradFill rotWithShape="0">
                <a:gsLst>
                  <a:gs pos="0">
                    <a:srgbClr val="C2D69B"/>
                  </a:gs>
                  <a:gs pos="50000">
                    <a:srgbClr val="EAF1DD"/>
                  </a:gs>
                  <a:gs pos="100000">
                    <a:srgbClr val="C2D69B"/>
                  </a:gs>
                </a:gsLst>
                <a:lin ang="18900000" scaled="1"/>
              </a:gradFill>
              <a:ln w="12700">
                <a:solidFill>
                  <a:srgbClr val="C2D69B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3" name="Text Box 185"/>
              <p:cNvSpPr txBox="1">
                <a:spLocks noChangeArrowheads="1"/>
              </p:cNvSpPr>
              <p:nvPr/>
            </p:nvSpPr>
            <p:spPr bwMode="auto">
              <a:xfrm>
                <a:off x="13040" y="5080"/>
                <a:ext cx="1196" cy="6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9573" tIns="34786" rIns="69573" bIns="347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Board of Directors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231" name="Line 183"/>
            <p:cNvSpPr>
              <a:spLocks noChangeShapeType="1"/>
            </p:cNvSpPr>
            <p:nvPr/>
          </p:nvSpPr>
          <p:spPr bwMode="auto">
            <a:xfrm>
              <a:off x="4096" y="4849"/>
              <a:ext cx="932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0" name="Line 182"/>
            <p:cNvSpPr>
              <a:spLocks noChangeShapeType="1"/>
            </p:cNvSpPr>
            <p:nvPr/>
          </p:nvSpPr>
          <p:spPr bwMode="auto">
            <a:xfrm>
              <a:off x="2965" y="6276"/>
              <a:ext cx="855" cy="1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sysDot"/>
              <a:round/>
              <a:headEnd type="oval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9" name="AutoShape 181"/>
            <p:cNvSpPr>
              <a:spLocks noChangeArrowheads="1"/>
            </p:cNvSpPr>
            <p:nvPr/>
          </p:nvSpPr>
          <p:spPr bwMode="auto">
            <a:xfrm>
              <a:off x="735" y="4055"/>
              <a:ext cx="1545" cy="2905"/>
            </a:xfrm>
            <a:prstGeom prst="flowChartAlternateProcess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8" name="Line 180"/>
            <p:cNvSpPr>
              <a:spLocks noChangeShapeType="1"/>
            </p:cNvSpPr>
            <p:nvPr/>
          </p:nvSpPr>
          <p:spPr bwMode="auto">
            <a:xfrm>
              <a:off x="2273" y="5422"/>
              <a:ext cx="267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7" name="Line 179"/>
            <p:cNvSpPr>
              <a:spLocks noChangeShapeType="1"/>
            </p:cNvSpPr>
            <p:nvPr/>
          </p:nvSpPr>
          <p:spPr bwMode="auto">
            <a:xfrm>
              <a:off x="12285" y="5422"/>
              <a:ext cx="584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6" name="Line 178"/>
            <p:cNvSpPr>
              <a:spLocks noChangeShapeType="1"/>
            </p:cNvSpPr>
            <p:nvPr/>
          </p:nvSpPr>
          <p:spPr bwMode="auto">
            <a:xfrm>
              <a:off x="4237" y="5437"/>
              <a:ext cx="779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5" name="Line 177"/>
            <p:cNvSpPr>
              <a:spLocks noChangeShapeType="1"/>
            </p:cNvSpPr>
            <p:nvPr/>
          </p:nvSpPr>
          <p:spPr bwMode="auto">
            <a:xfrm>
              <a:off x="7229" y="5422"/>
              <a:ext cx="855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4" name="Line 176"/>
            <p:cNvSpPr>
              <a:spLocks noChangeShapeType="1"/>
            </p:cNvSpPr>
            <p:nvPr/>
          </p:nvSpPr>
          <p:spPr bwMode="auto">
            <a:xfrm>
              <a:off x="10305" y="5422"/>
              <a:ext cx="442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3" name="Text Box 175"/>
            <p:cNvSpPr txBox="1">
              <a:spLocks noChangeArrowheads="1"/>
            </p:cNvSpPr>
            <p:nvPr/>
          </p:nvSpPr>
          <p:spPr bwMode="auto">
            <a:xfrm>
              <a:off x="906" y="4229"/>
              <a:ext cx="1196" cy="2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9573" tIns="34786" rIns="69573" bIns="34786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Nodal Protocol Revision Request 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(NPRR)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22" name="AutoShape 174"/>
            <p:cNvSpPr>
              <a:spLocks noChangeArrowheads="1"/>
            </p:cNvSpPr>
            <p:nvPr/>
          </p:nvSpPr>
          <p:spPr bwMode="auto">
            <a:xfrm>
              <a:off x="6878" y="4738"/>
              <a:ext cx="1709" cy="1367"/>
            </a:xfrm>
            <a:prstGeom prst="flowChartDecision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1" name="Text Box 173"/>
            <p:cNvSpPr txBox="1">
              <a:spLocks noChangeArrowheads="1"/>
            </p:cNvSpPr>
            <p:nvPr/>
          </p:nvSpPr>
          <p:spPr bwMode="auto">
            <a:xfrm>
              <a:off x="7049" y="4883"/>
              <a:ext cx="1367" cy="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ERCOT Business Integration Processing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20" name="Line 172"/>
            <p:cNvSpPr>
              <a:spLocks noChangeShapeType="1"/>
            </p:cNvSpPr>
            <p:nvPr/>
          </p:nvSpPr>
          <p:spPr bwMode="auto">
            <a:xfrm>
              <a:off x="8587" y="5437"/>
              <a:ext cx="307" cy="2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9" name="Line 171"/>
            <p:cNvSpPr>
              <a:spLocks noChangeShapeType="1"/>
            </p:cNvSpPr>
            <p:nvPr/>
          </p:nvSpPr>
          <p:spPr bwMode="auto">
            <a:xfrm flipV="1">
              <a:off x="6554" y="5422"/>
              <a:ext cx="324" cy="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8" name="Text Box 170"/>
            <p:cNvSpPr txBox="1">
              <a:spLocks noChangeArrowheads="1"/>
            </p:cNvSpPr>
            <p:nvPr/>
          </p:nvSpPr>
          <p:spPr bwMode="auto">
            <a:xfrm>
              <a:off x="3886" y="4047"/>
              <a:ext cx="1196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21 Day Comment Period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17" name="Text Box 169"/>
            <p:cNvSpPr txBox="1">
              <a:spLocks noChangeArrowheads="1"/>
            </p:cNvSpPr>
            <p:nvPr/>
          </p:nvSpPr>
          <p:spPr bwMode="auto">
            <a:xfrm>
              <a:off x="6828" y="6144"/>
              <a:ext cx="2292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Impact Analysis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16" name="Text Box 168"/>
            <p:cNvSpPr txBox="1">
              <a:spLocks noChangeArrowheads="1"/>
            </p:cNvSpPr>
            <p:nvPr/>
          </p:nvSpPr>
          <p:spPr bwMode="auto">
            <a:xfrm>
              <a:off x="6878" y="4055"/>
              <a:ext cx="1625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6923" tIns="43463" rIns="86923" bIns="4346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30 Day Analysis Period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15" name="Line 167"/>
            <p:cNvSpPr>
              <a:spLocks noChangeShapeType="1"/>
            </p:cNvSpPr>
            <p:nvPr/>
          </p:nvSpPr>
          <p:spPr bwMode="auto">
            <a:xfrm>
              <a:off x="6555" y="4629"/>
              <a:ext cx="234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47" name="Rectangle 19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9" name="Rectangle 211"/>
          <p:cNvSpPr>
            <a:spLocks noChangeArrowheads="1"/>
          </p:cNvSpPr>
          <p:nvPr/>
        </p:nvSpPr>
        <p:spPr bwMode="auto">
          <a:xfrm>
            <a:off x="0" y="23161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4" name="Title 9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Approval &amp; Prioritization Processes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Project Portfolio Delivery Timeline</a:t>
            </a:r>
            <a:endParaRPr lang="en-US" dirty="0"/>
          </a:p>
        </p:txBody>
      </p:sp>
      <p:pic>
        <p:nvPicPr>
          <p:cNvPr id="6" name="Picture 5" descr="DataCenter-Rev6.jpg"/>
          <p:cNvPicPr>
            <a:picLocks noChangeAspect="1"/>
          </p:cNvPicPr>
          <p:nvPr/>
        </p:nvPicPr>
        <p:blipFill>
          <a:blip r:embed="rId2" cstate="print"/>
          <a:srcRect l="833" t="4924" r="833" b="1061"/>
          <a:stretch>
            <a:fillRect/>
          </a:stretch>
        </p:blipFill>
        <p:spPr>
          <a:xfrm>
            <a:off x="-1" y="685800"/>
            <a:ext cx="9144001" cy="5656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r>
              <a:rPr lang="en-US" dirty="0" smtClean="0"/>
              <a:t>2011 Project Prioritization – Prioritization of 2011 Nodal Work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153400" cy="5181600"/>
          </a:xfrm>
        </p:spPr>
        <p:txBody>
          <a:bodyPr/>
          <a:lstStyle/>
          <a:p>
            <a:pPr>
              <a:tabLst>
                <a:tab pos="1143000" algn="l"/>
                <a:tab pos="2514600" algn="l"/>
              </a:tabLst>
            </a:pPr>
            <a:r>
              <a:rPr lang="en-US" sz="2400" dirty="0" smtClean="0"/>
              <a:t>See spreadsheet for draft prioritization list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Important note: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dirty="0" smtClean="0"/>
              <a:t>This is </a:t>
            </a:r>
            <a:r>
              <a:rPr lang="en-US" dirty="0" smtClean="0"/>
              <a:t>an </a:t>
            </a:r>
            <a:r>
              <a:rPr lang="en-US" dirty="0" smtClean="0"/>
              <a:t>initial draft to show format and set the stage for upcoming prioritization discussions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dirty="0" smtClean="0"/>
              <a:t>The Ranks and Target Releases have not been reviewed by ERCOT management</a:t>
            </a:r>
          </a:p>
          <a:p>
            <a:pPr lvl="2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“</a:t>
            </a:r>
            <a:r>
              <a:rPr lang="en-US" dirty="0" smtClean="0"/>
              <a:t>2011_Merged_Nodal_Prioritization_v7.xlsx</a:t>
            </a:r>
            <a:r>
              <a:rPr lang="en-US" dirty="0" smtClean="0"/>
              <a:t>”</a:t>
            </a:r>
          </a:p>
          <a:p>
            <a:pPr lvl="2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>
              <a:buFontTx/>
              <a:buNone/>
              <a:tabLst>
                <a:tab pos="1143000" algn="l"/>
                <a:tab pos="2514600" algn="l"/>
              </a:tabLst>
            </a:pPr>
            <a:endParaRPr lang="en-US" sz="2400" dirty="0" smtClean="0"/>
          </a:p>
          <a:p>
            <a:pPr>
              <a:buFontTx/>
              <a:buNone/>
              <a:tabLst>
                <a:tab pos="1143000" algn="l"/>
                <a:tab pos="2514600" algn="l"/>
              </a:tabLst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95600" y="2286000"/>
            <a:ext cx="5181600" cy="3048000"/>
          </a:xfrm>
        </p:spPr>
        <p:txBody>
          <a:bodyPr/>
          <a:lstStyle/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200" dirty="0" smtClean="0"/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200" dirty="0" smtClean="0"/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r>
              <a:rPr lang="en-US" sz="3200" dirty="0" smtClean="0"/>
              <a:t>Appendix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Stabilization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410200"/>
          </a:xfrm>
        </p:spPr>
        <p:txBody>
          <a:bodyPr/>
          <a:lstStyle/>
          <a:p>
            <a:r>
              <a:rPr lang="en-US" sz="1400" dirty="0" smtClean="0"/>
              <a:t>Scope</a:t>
            </a:r>
          </a:p>
          <a:p>
            <a:pPr lvl="1"/>
            <a:r>
              <a:rPr lang="en-US" sz="1400" dirty="0" smtClean="0"/>
              <a:t>Evaluate and remediate ERCOT Nodal Operational Issues including higher than normal: production outages, issue analysis, software defect remediation, stakeholder support, and request for information volumes </a:t>
            </a:r>
          </a:p>
          <a:p>
            <a:pPr lvl="1"/>
            <a:endParaRPr lang="en-US" sz="1400" dirty="0" smtClean="0"/>
          </a:p>
          <a:p>
            <a:r>
              <a:rPr lang="en-US" sz="1400" dirty="0" smtClean="0"/>
              <a:t>Objectives </a:t>
            </a:r>
          </a:p>
          <a:p>
            <a:pPr lvl="1"/>
            <a:r>
              <a:rPr lang="en-US" sz="1400" dirty="0" smtClean="0"/>
              <a:t>Maintain Nodal Operational Stability during the first months of System Operations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400" dirty="0" smtClean="0"/>
              <a:t>Duration</a:t>
            </a:r>
          </a:p>
          <a:p>
            <a:pPr lvl="1"/>
            <a:r>
              <a:rPr lang="en-US" sz="1400" dirty="0" smtClean="0"/>
              <a:t>7-month period, running 12/1/2010 – 6/30/2011</a:t>
            </a:r>
          </a:p>
          <a:p>
            <a:endParaRPr lang="en-US" sz="1400" dirty="0" smtClean="0"/>
          </a:p>
          <a:p>
            <a:r>
              <a:rPr lang="en-US" sz="1400" dirty="0" smtClean="0"/>
              <a:t>Current Status</a:t>
            </a:r>
          </a:p>
          <a:p>
            <a:pPr lvl="1"/>
            <a:r>
              <a:rPr lang="en-US" sz="1400" dirty="0" smtClean="0"/>
              <a:t>Hot patches continue to be migrated to production as issues are identified that cannot wait to be migrated in a scheduled release</a:t>
            </a:r>
          </a:p>
          <a:p>
            <a:pPr lvl="1"/>
            <a:r>
              <a:rPr lang="en-US" sz="1400" dirty="0" smtClean="0"/>
              <a:t>Issue triage process transitioning to Operations teams</a:t>
            </a:r>
          </a:p>
          <a:p>
            <a:endParaRPr lang="en-US" sz="1400" dirty="0" smtClean="0"/>
          </a:p>
          <a:p>
            <a:r>
              <a:rPr lang="en-US" sz="1400" dirty="0" smtClean="0"/>
              <a:t>Risks / Issues</a:t>
            </a:r>
          </a:p>
          <a:p>
            <a:pPr lvl="1"/>
            <a:r>
              <a:rPr lang="en-US" sz="1400" dirty="0" smtClean="0"/>
              <a:t>Issue volumes are higher than expected</a:t>
            </a:r>
          </a:p>
          <a:p>
            <a:pPr lvl="1"/>
            <a:r>
              <a:rPr lang="en-US" sz="1400" dirty="0" smtClean="0"/>
              <a:t>Complexity of issues is greater than expected</a:t>
            </a:r>
          </a:p>
          <a:p>
            <a:pPr lvl="1"/>
            <a:r>
              <a:rPr lang="en-US" sz="1400" dirty="0" smtClean="0"/>
              <a:t>System design changes are implemented before systems are fully stabilized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6 December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Center Migration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410200"/>
          </a:xfrm>
        </p:spPr>
        <p:txBody>
          <a:bodyPr/>
          <a:lstStyle/>
          <a:p>
            <a:r>
              <a:rPr lang="en-US" sz="1600" dirty="0" smtClean="0"/>
              <a:t>Scope</a:t>
            </a:r>
          </a:p>
          <a:p>
            <a:pPr lvl="1"/>
            <a:r>
              <a:rPr lang="en-US" sz="1600" dirty="0" smtClean="0"/>
              <a:t>Replace data center hardware that is approaching end of life and migrate hardware to new Taylor and Bastrop data centers.</a:t>
            </a:r>
            <a:endParaRPr lang="en-US" sz="1600" i="1" dirty="0" smtClean="0"/>
          </a:p>
          <a:p>
            <a:pPr lvl="1"/>
            <a:endParaRPr lang="en-US" sz="1600" i="1" dirty="0" smtClean="0"/>
          </a:p>
          <a:p>
            <a:r>
              <a:rPr lang="en-US" sz="1600" dirty="0" smtClean="0"/>
              <a:t>Objectives </a:t>
            </a:r>
          </a:p>
          <a:p>
            <a:pPr lvl="1"/>
            <a:r>
              <a:rPr lang="en-US" sz="1600" dirty="0" smtClean="0"/>
              <a:t>Reduce level of risk of hardware failure and resulting impact on critical business functions.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Current Status</a:t>
            </a:r>
          </a:p>
          <a:p>
            <a:pPr lvl="1"/>
            <a:r>
              <a:rPr lang="en-US" sz="1600" dirty="0" smtClean="0"/>
              <a:t>Procurement of hardware to begin December 6 for late 2010/early 2011 delivery.</a:t>
            </a:r>
          </a:p>
          <a:p>
            <a:pPr lvl="1"/>
            <a:r>
              <a:rPr lang="en-US" sz="1600" dirty="0" smtClean="0"/>
              <a:t>Migration schedule 90% complete for Q1 and Q2 2011.</a:t>
            </a:r>
          </a:p>
          <a:p>
            <a:pPr lvl="1"/>
            <a:r>
              <a:rPr lang="en-US" sz="1600" dirty="0" smtClean="0"/>
              <a:t>Resource plans 90% complete for Q1 and Q2 2011.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Duration</a:t>
            </a:r>
          </a:p>
          <a:p>
            <a:pPr lvl="1"/>
            <a:r>
              <a:rPr lang="en-US" sz="1600" dirty="0" smtClean="0"/>
              <a:t>27-month period, running October 2009 through December 2011.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Risks / Issues</a:t>
            </a:r>
          </a:p>
          <a:p>
            <a:pPr lvl="1"/>
            <a:r>
              <a:rPr lang="en-US" sz="1600" dirty="0" smtClean="0"/>
              <a:t>Resource availability and delivery timelines may be impacted by Stabilization efforts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6 December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29770</TotalTime>
  <Words>827</Words>
  <Application>Microsoft Office PowerPoint</Application>
  <PresentationFormat>On-screen Show (4:3)</PresentationFormat>
  <Paragraphs>164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Slide 1</vt:lpstr>
      <vt:lpstr>2011 Project Prioritization – Prioritization of 2011 Nodal Work</vt:lpstr>
      <vt:lpstr>Prioritization Timeline</vt:lpstr>
      <vt:lpstr>Project Approval &amp; Prioritization Processes</vt:lpstr>
      <vt:lpstr>ERCOT Project Portfolio Delivery Timeline</vt:lpstr>
      <vt:lpstr>2011 Project Prioritization – Prioritization of 2011 Nodal Work</vt:lpstr>
      <vt:lpstr>Slide 7</vt:lpstr>
      <vt:lpstr>Nodal Stabilization Project</vt:lpstr>
      <vt:lpstr>Data Center Migration Project</vt:lpstr>
      <vt:lpstr>Planning Model Project</vt:lpstr>
      <vt:lpstr>Deferred Defects Project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841</cp:revision>
  <dcterms:created xsi:type="dcterms:W3CDTF">2005-04-21T14:28:35Z</dcterms:created>
  <dcterms:modified xsi:type="dcterms:W3CDTF">2010-12-06T21:35:51Z</dcterms:modified>
</cp:coreProperties>
</file>